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2"/>
    <p:restoredTop sz="94655"/>
  </p:normalViewPr>
  <p:slideViewPr>
    <p:cSldViewPr snapToGrid="0" snapToObjects="1">
      <p:cViewPr varScale="1">
        <p:scale>
          <a:sx n="94" d="100"/>
          <a:sy n="94" d="100"/>
        </p:scale>
        <p:origin x="102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10.png>
</file>

<file path=ppt/media/image2.png>
</file>

<file path=ppt/media/image3.png>
</file>

<file path=ppt/media/image4.jpe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E864E6-62CC-E64D-8C9C-97500D9DA35D}" type="datetimeFigureOut">
              <a:rPr lang="es-MX" smtClean="0"/>
              <a:t>23/05/20</a:t>
            </a:fld>
            <a:endParaRPr lang="es-MX"/>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5203B8-E8E7-7446-A767-33B6A0F6C1F0}" type="slidenum">
              <a:rPr lang="es-MX" smtClean="0"/>
              <a:t>‹Nº›</a:t>
            </a:fld>
            <a:endParaRPr lang="es-MX"/>
          </a:p>
        </p:txBody>
      </p:sp>
    </p:spTree>
    <p:extLst>
      <p:ext uri="{BB962C8B-B14F-4D97-AF65-F5344CB8AC3E}">
        <p14:creationId xmlns:p14="http://schemas.microsoft.com/office/powerpoint/2010/main" val="743937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5"/>
          </p:nvPr>
        </p:nvSpPr>
        <p:spPr/>
        <p:txBody>
          <a:bodyPr/>
          <a:lstStyle/>
          <a:p>
            <a:fld id="{2A5203B8-E8E7-7446-A767-33B6A0F6C1F0}" type="slidenum">
              <a:rPr lang="es-MX" smtClean="0"/>
              <a:t>9</a:t>
            </a:fld>
            <a:endParaRPr lang="es-MX"/>
          </a:p>
        </p:txBody>
      </p:sp>
    </p:spTree>
    <p:extLst>
      <p:ext uri="{BB962C8B-B14F-4D97-AF65-F5344CB8AC3E}">
        <p14:creationId xmlns:p14="http://schemas.microsoft.com/office/powerpoint/2010/main" val="962212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MX"/>
              <a:t>Haz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MX"/>
              <a:t>Haz clic para editar el estilo de subtítulo del patrón</a:t>
            </a:r>
            <a:endParaRPr lang="en-US" dirty="0"/>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1276820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1494248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MX"/>
              <a:t>Haz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MX"/>
              <a:t>Haga clic para modificar los estilos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5174322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19090373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MX"/>
              <a:t>Haz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MX"/>
              <a:t>Haga clic para modificar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6883994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MX"/>
              <a:t>Haz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MX"/>
              <a:t>Haga clic para modificar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1879302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10631062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7154367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MX"/>
              <a:t>Haz clic para modificar el estilo de título del patrón</a:t>
            </a:r>
            <a:endParaRPr lang="en-US" dirty="0"/>
          </a:p>
        </p:txBody>
      </p:sp>
      <p:sp>
        <p:nvSpPr>
          <p:cNvPr id="3" name="Content Placeholder 2"/>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3355251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D79D4BA8-BCA6-C247-A301-BE8100EBBBDC}" type="datetimeFigureOut">
              <a:rPr lang="es-MX" smtClean="0"/>
              <a:t>23/05/20</a:t>
            </a:fld>
            <a:endParaRPr lang="es-MX"/>
          </a:p>
        </p:txBody>
      </p:sp>
      <p:sp>
        <p:nvSpPr>
          <p:cNvPr id="5" name="Footer Placeholder 4"/>
          <p:cNvSpPr>
            <a:spLocks noGrp="1"/>
          </p:cNvSpPr>
          <p:nvPr>
            <p:ph type="ftr" sz="quarter" idx="11"/>
          </p:nvPr>
        </p:nvSpPr>
        <p:spPr/>
        <p:txBody>
          <a:bodyPr/>
          <a:lstStyle/>
          <a:p>
            <a:endParaRPr lang="es-MX"/>
          </a:p>
        </p:txBody>
      </p:sp>
      <p:sp>
        <p:nvSpPr>
          <p:cNvPr id="6" name="Slide Number Placeholder 5"/>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27684201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D79D4BA8-BCA6-C247-A301-BE8100EBBBDC}" type="datetimeFigureOut">
              <a:rPr lang="es-MX" smtClean="0"/>
              <a:t>23/05/20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314130587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D79D4BA8-BCA6-C247-A301-BE8100EBBBDC}" type="datetimeFigureOut">
              <a:rPr lang="es-MX" smtClean="0"/>
              <a:t>23/05/20</a:t>
            </a:fld>
            <a:endParaRPr lang="es-MX"/>
          </a:p>
        </p:txBody>
      </p:sp>
      <p:sp>
        <p:nvSpPr>
          <p:cNvPr id="8" name="Footer Placeholder 7"/>
          <p:cNvSpPr>
            <a:spLocks noGrp="1"/>
          </p:cNvSpPr>
          <p:nvPr>
            <p:ph type="ftr" sz="quarter" idx="11"/>
          </p:nvPr>
        </p:nvSpPr>
        <p:spPr/>
        <p:txBody>
          <a:bodyPr/>
          <a:lstStyle/>
          <a:p>
            <a:endParaRPr lang="es-MX"/>
          </a:p>
        </p:txBody>
      </p:sp>
      <p:sp>
        <p:nvSpPr>
          <p:cNvPr id="9" name="Slide Number Placeholder 8"/>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3180516061"/>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MX"/>
              <a:t>Haz clic para modificar el estilo de título del patrón</a:t>
            </a:r>
            <a:endParaRPr lang="en-US" dirty="0"/>
          </a:p>
        </p:txBody>
      </p:sp>
      <p:sp>
        <p:nvSpPr>
          <p:cNvPr id="3" name="Date Placeholder 2"/>
          <p:cNvSpPr>
            <a:spLocks noGrp="1"/>
          </p:cNvSpPr>
          <p:nvPr>
            <p:ph type="dt" sz="half" idx="10"/>
          </p:nvPr>
        </p:nvSpPr>
        <p:spPr/>
        <p:txBody>
          <a:bodyPr/>
          <a:lstStyle/>
          <a:p>
            <a:fld id="{D79D4BA8-BCA6-C247-A301-BE8100EBBBDC}" type="datetimeFigureOut">
              <a:rPr lang="es-MX" smtClean="0"/>
              <a:t>23/05/20</a:t>
            </a:fld>
            <a:endParaRPr lang="es-MX"/>
          </a:p>
        </p:txBody>
      </p:sp>
      <p:sp>
        <p:nvSpPr>
          <p:cNvPr id="4" name="Footer Placeholder 3"/>
          <p:cNvSpPr>
            <a:spLocks noGrp="1"/>
          </p:cNvSpPr>
          <p:nvPr>
            <p:ph type="ftr" sz="quarter" idx="11"/>
          </p:nvPr>
        </p:nvSpPr>
        <p:spPr/>
        <p:txBody>
          <a:bodyPr/>
          <a:lstStyle/>
          <a:p>
            <a:endParaRPr lang="es-MX"/>
          </a:p>
        </p:txBody>
      </p:sp>
      <p:sp>
        <p:nvSpPr>
          <p:cNvPr id="5" name="Slide Number Placeholder 4"/>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1808187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9D4BA8-BCA6-C247-A301-BE8100EBBBDC}" type="datetimeFigureOut">
              <a:rPr lang="es-MX" smtClean="0"/>
              <a:t>23/05/20</a:t>
            </a:fld>
            <a:endParaRPr lang="es-MX"/>
          </a:p>
        </p:txBody>
      </p:sp>
      <p:sp>
        <p:nvSpPr>
          <p:cNvPr id="3" name="Footer Placeholder 2"/>
          <p:cNvSpPr>
            <a:spLocks noGrp="1"/>
          </p:cNvSpPr>
          <p:nvPr>
            <p:ph type="ftr" sz="quarter" idx="11"/>
          </p:nvPr>
        </p:nvSpPr>
        <p:spPr/>
        <p:txBody>
          <a:bodyPr/>
          <a:lstStyle/>
          <a:p>
            <a:endParaRPr lang="es-MX"/>
          </a:p>
        </p:txBody>
      </p:sp>
      <p:sp>
        <p:nvSpPr>
          <p:cNvPr id="4" name="Slide Number Placeholder 3"/>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28057898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MX"/>
              <a:t>Haz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D79D4BA8-BCA6-C247-A301-BE8100EBBBDC}" type="datetimeFigureOut">
              <a:rPr lang="es-MX" smtClean="0"/>
              <a:t>23/05/20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366361444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MX"/>
              <a:t>Haz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D79D4BA8-BCA6-C247-A301-BE8100EBBBDC}" type="datetimeFigureOut">
              <a:rPr lang="es-MX" smtClean="0"/>
              <a:t>23/05/20</a:t>
            </a:fld>
            <a:endParaRPr lang="es-MX"/>
          </a:p>
        </p:txBody>
      </p:sp>
      <p:sp>
        <p:nvSpPr>
          <p:cNvPr id="6" name="Footer Placeholder 5"/>
          <p:cNvSpPr>
            <a:spLocks noGrp="1"/>
          </p:cNvSpPr>
          <p:nvPr>
            <p:ph type="ftr" sz="quarter" idx="11"/>
          </p:nvPr>
        </p:nvSpPr>
        <p:spPr/>
        <p:txBody>
          <a:bodyPr/>
          <a:lstStyle/>
          <a:p>
            <a:endParaRPr lang="es-MX"/>
          </a:p>
        </p:txBody>
      </p:sp>
      <p:sp>
        <p:nvSpPr>
          <p:cNvPr id="7" name="Slide Number Placeholder 6"/>
          <p:cNvSpPr>
            <a:spLocks noGrp="1"/>
          </p:cNvSpPr>
          <p:nvPr>
            <p:ph type="sldNum" sz="quarter" idx="12"/>
          </p:nvPr>
        </p:nvSpPr>
        <p:spPr/>
        <p:txBody>
          <a:bodyPr/>
          <a:lstStyle/>
          <a:p>
            <a:fld id="{089547C7-CA90-A540-8A78-CA77FCECD6DD}" type="slidenum">
              <a:rPr lang="es-MX" smtClean="0"/>
              <a:t>‹Nº›</a:t>
            </a:fld>
            <a:endParaRPr lang="es-MX"/>
          </a:p>
        </p:txBody>
      </p:sp>
    </p:spTree>
    <p:extLst>
      <p:ext uri="{BB962C8B-B14F-4D97-AF65-F5344CB8AC3E}">
        <p14:creationId xmlns:p14="http://schemas.microsoft.com/office/powerpoint/2010/main" val="1580523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79D4BA8-BCA6-C247-A301-BE8100EBBBDC}" type="datetimeFigureOut">
              <a:rPr lang="es-MX" smtClean="0"/>
              <a:t>23/05/20</a:t>
            </a:fld>
            <a:endParaRPr lang="es-MX"/>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MX"/>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89547C7-CA90-A540-8A78-CA77FCECD6DD}" type="slidenum">
              <a:rPr lang="es-MX" smtClean="0"/>
              <a:t>‹Nº›</a:t>
            </a:fld>
            <a:endParaRPr lang="es-MX"/>
          </a:p>
        </p:txBody>
      </p:sp>
    </p:spTree>
    <p:extLst>
      <p:ext uri="{BB962C8B-B14F-4D97-AF65-F5344CB8AC3E}">
        <p14:creationId xmlns:p14="http://schemas.microsoft.com/office/powerpoint/2010/main" val="3786351725"/>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 id="2147483791" r:id="rId13"/>
    <p:sldLayoutId id="2147483792" r:id="rId14"/>
    <p:sldLayoutId id="2147483793" r:id="rId15"/>
    <p:sldLayoutId id="214748379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List_of_neighborhoods_in_Mexico_City" TargetMode="External"/><Relationship Id="rId2" Type="http://schemas.openxmlformats.org/officeDocument/2006/relationships/hyperlink" Target="https://datos.cdmx.gob.mx/explore/dataset/coloniascdmx/" TargetMode="External"/><Relationship Id="rId1" Type="http://schemas.openxmlformats.org/officeDocument/2006/relationships/slideLayout" Target="../slideLayouts/slideLayout2.xml"/><Relationship Id="rId5" Type="http://schemas.openxmlformats.org/officeDocument/2006/relationships/hyperlink" Target="https://theculturetrip.com/north-america/mexico/articles/the-10-coolest-neighbourhoods-in-mexico-city/" TargetMode="External"/><Relationship Id="rId4" Type="http://schemas.openxmlformats.org/officeDocument/2006/relationships/hyperlink" Target="https://www.viahero.com/travel-to-mexico/best-neighborhoods-in-mexico-city"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5E71B4-98E9-F749-B0E2-F919DA5EF8B9}"/>
              </a:ext>
            </a:extLst>
          </p:cNvPr>
          <p:cNvSpPr>
            <a:spLocks noGrp="1"/>
          </p:cNvSpPr>
          <p:nvPr>
            <p:ph type="ctrTitle"/>
          </p:nvPr>
        </p:nvSpPr>
        <p:spPr/>
        <p:txBody>
          <a:bodyPr>
            <a:normAutofit fontScale="90000"/>
          </a:bodyPr>
          <a:lstStyle/>
          <a:p>
            <a:r>
              <a:rPr lang="es-MX" b="1" dirty="0"/>
              <a:t>New Taco Place in CDMX </a:t>
            </a:r>
            <a:br>
              <a:rPr lang="es-MX" dirty="0"/>
            </a:br>
            <a:endParaRPr lang="es-MX" dirty="0"/>
          </a:p>
        </p:txBody>
      </p:sp>
      <p:sp>
        <p:nvSpPr>
          <p:cNvPr id="3" name="Subtítulo 2">
            <a:extLst>
              <a:ext uri="{FF2B5EF4-FFF2-40B4-BE49-F238E27FC236}">
                <a16:creationId xmlns:a16="http://schemas.microsoft.com/office/drawing/2014/main" id="{F38DF03F-B1E5-D34A-8F10-3E8433A55857}"/>
              </a:ext>
            </a:extLst>
          </p:cNvPr>
          <p:cNvSpPr>
            <a:spLocks noGrp="1"/>
          </p:cNvSpPr>
          <p:nvPr>
            <p:ph type="subTitle" idx="1"/>
          </p:nvPr>
        </p:nvSpPr>
        <p:spPr/>
        <p:txBody>
          <a:bodyPr>
            <a:normAutofit/>
          </a:bodyPr>
          <a:lstStyle/>
          <a:p>
            <a:r>
              <a:rPr lang="es-MX" dirty="0"/>
              <a:t>Angelica Martinez</a:t>
            </a:r>
          </a:p>
          <a:p>
            <a:r>
              <a:rPr lang="es-MX" dirty="0"/>
              <a:t>May 23, 2020</a:t>
            </a:r>
          </a:p>
        </p:txBody>
      </p:sp>
    </p:spTree>
    <p:extLst>
      <p:ext uri="{BB962C8B-B14F-4D97-AF65-F5344CB8AC3E}">
        <p14:creationId xmlns:p14="http://schemas.microsoft.com/office/powerpoint/2010/main" val="15958903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B781DA-4E9E-F544-A433-EA8370E36783}"/>
              </a:ext>
            </a:extLst>
          </p:cNvPr>
          <p:cNvSpPr>
            <a:spLocks noGrp="1"/>
          </p:cNvSpPr>
          <p:nvPr>
            <p:ph type="title"/>
          </p:nvPr>
        </p:nvSpPr>
        <p:spPr/>
        <p:txBody>
          <a:bodyPr/>
          <a:lstStyle/>
          <a:p>
            <a:r>
              <a:rPr lang="es-MX" dirty="0"/>
              <a:t>Introduction</a:t>
            </a:r>
          </a:p>
        </p:txBody>
      </p:sp>
      <p:sp>
        <p:nvSpPr>
          <p:cNvPr id="3" name="Marcador de contenido 2">
            <a:extLst>
              <a:ext uri="{FF2B5EF4-FFF2-40B4-BE49-F238E27FC236}">
                <a16:creationId xmlns:a16="http://schemas.microsoft.com/office/drawing/2014/main" id="{116E78F9-CB1B-A546-9133-124168815B50}"/>
              </a:ext>
            </a:extLst>
          </p:cNvPr>
          <p:cNvSpPr>
            <a:spLocks noGrp="1"/>
          </p:cNvSpPr>
          <p:nvPr>
            <p:ph idx="1"/>
          </p:nvPr>
        </p:nvSpPr>
        <p:spPr>
          <a:xfrm>
            <a:off x="677334" y="2160590"/>
            <a:ext cx="5982773" cy="4062789"/>
          </a:xfrm>
        </p:spPr>
        <p:txBody>
          <a:bodyPr>
            <a:normAutofit fontScale="92500" lnSpcReduction="10000"/>
          </a:bodyPr>
          <a:lstStyle/>
          <a:p>
            <a:r>
              <a:rPr lang="es-MX" dirty="0"/>
              <a:t>Nowadays, if a person wanted to open a new business, be it a restaurant, a cafeteria, a flower shop, a hairdresser, a dental office, a pharmacy, a gym or any business that comes to mind, it is necessary to study the area where you would like your business to be located. </a:t>
            </a:r>
          </a:p>
          <a:p>
            <a:r>
              <a:rPr lang="es-MX" dirty="0"/>
              <a:t>From my point of view, many factors need to be considered. Mexico City is one of the most overpopulated cities in the world, just in my neighborhood there is a grocery store on every corner, for every 4 streets there is a gym and so many similar cases. Opening a new business in Mexico City is a little more complicated than it seems, opening a new business implies a bit of luck, that the product you offer pleases people more to prefer your business than the competition. </a:t>
            </a:r>
          </a:p>
        </p:txBody>
      </p:sp>
      <p:pic>
        <p:nvPicPr>
          <p:cNvPr id="9" name="Imagen 8">
            <a:extLst>
              <a:ext uri="{FF2B5EF4-FFF2-40B4-BE49-F238E27FC236}">
                <a16:creationId xmlns:a16="http://schemas.microsoft.com/office/drawing/2014/main" id="{3B8E912B-CC53-F44E-8EBF-5DA7246E1938}"/>
              </a:ext>
            </a:extLst>
          </p:cNvPr>
          <p:cNvPicPr>
            <a:picLocks noChangeAspect="1"/>
          </p:cNvPicPr>
          <p:nvPr/>
        </p:nvPicPr>
        <p:blipFill>
          <a:blip r:embed="rId2"/>
          <a:stretch>
            <a:fillRect/>
          </a:stretch>
        </p:blipFill>
        <p:spPr>
          <a:xfrm>
            <a:off x="7541715" y="2160590"/>
            <a:ext cx="3416300" cy="2387600"/>
          </a:xfrm>
          <a:prstGeom prst="rect">
            <a:avLst/>
          </a:prstGeom>
        </p:spPr>
      </p:pic>
    </p:spTree>
    <p:extLst>
      <p:ext uri="{BB962C8B-B14F-4D97-AF65-F5344CB8AC3E}">
        <p14:creationId xmlns:p14="http://schemas.microsoft.com/office/powerpoint/2010/main" val="3198907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72B93C-11F3-8C4C-842E-48A66DDC276C}"/>
              </a:ext>
            </a:extLst>
          </p:cNvPr>
          <p:cNvSpPr>
            <a:spLocks noGrp="1"/>
          </p:cNvSpPr>
          <p:nvPr>
            <p:ph type="title"/>
          </p:nvPr>
        </p:nvSpPr>
        <p:spPr/>
        <p:txBody>
          <a:bodyPr/>
          <a:lstStyle/>
          <a:p>
            <a:r>
              <a:rPr lang="es-MX" dirty="0"/>
              <a:t>Data acquisition and cleaning</a:t>
            </a:r>
          </a:p>
        </p:txBody>
      </p:sp>
      <p:sp>
        <p:nvSpPr>
          <p:cNvPr id="3" name="Marcador de contenido 2">
            <a:extLst>
              <a:ext uri="{FF2B5EF4-FFF2-40B4-BE49-F238E27FC236}">
                <a16:creationId xmlns:a16="http://schemas.microsoft.com/office/drawing/2014/main" id="{E1D2F4A0-3B32-9741-B8CE-9A88DC2987A9}"/>
              </a:ext>
            </a:extLst>
          </p:cNvPr>
          <p:cNvSpPr>
            <a:spLocks noGrp="1"/>
          </p:cNvSpPr>
          <p:nvPr>
            <p:ph idx="1"/>
          </p:nvPr>
        </p:nvSpPr>
        <p:spPr/>
        <p:txBody>
          <a:bodyPr>
            <a:normAutofit/>
          </a:bodyPr>
          <a:lstStyle/>
          <a:p>
            <a:r>
              <a:rPr lang="es-MX" dirty="0"/>
              <a:t>INEGI has several sites, one of these is </a:t>
            </a:r>
            <a:r>
              <a:rPr lang="es-MX" dirty="0">
                <a:hlinkClick r:id="rId2"/>
              </a:rPr>
              <a:t>https://datos.cdmx.gob.mx/explore/dataset/coloniascdmx/</a:t>
            </a:r>
            <a:r>
              <a:rPr lang="es-MX" dirty="0"/>
              <a:t> from where a file with .geojson extension was obtained, this is open documentation so this contained the delegations, colonies and polygons of its geographical area </a:t>
            </a:r>
          </a:p>
          <a:p>
            <a:r>
              <a:rPr lang="es-MX" dirty="0"/>
              <a:t>Wikipedia information from   </a:t>
            </a:r>
            <a:r>
              <a:rPr lang="es-MX" dirty="0">
                <a:hlinkClick r:id="rId3"/>
              </a:rPr>
              <a:t>https://en.wikipedia.org/wiki/List_of_neighborhoods_in_Mexico_City</a:t>
            </a:r>
            <a:endParaRPr lang="es-MX" dirty="0"/>
          </a:p>
          <a:p>
            <a:r>
              <a:rPr lang="es-MX" dirty="0"/>
              <a:t>Viahero </a:t>
            </a:r>
            <a:r>
              <a:rPr lang="es-MX" dirty="0">
                <a:hlinkClick r:id="rId4"/>
              </a:rPr>
              <a:t>https://www.viahero.com/travel-to-mexico/best-neighborhoods-in-mexico-city</a:t>
            </a:r>
            <a:endParaRPr lang="es-MX" dirty="0"/>
          </a:p>
          <a:p>
            <a:r>
              <a:rPr lang="es-MX" dirty="0"/>
              <a:t>Culture trip </a:t>
            </a:r>
            <a:r>
              <a:rPr lang="es-MX" dirty="0">
                <a:hlinkClick r:id="rId5"/>
              </a:rPr>
              <a:t>https://theculturetrip.com/north-america/mexico/articles/the-10-coolest-neighbourhoods-in-mexico-city/</a:t>
            </a:r>
            <a:endParaRPr lang="es-MX" dirty="0"/>
          </a:p>
          <a:p>
            <a:pPr algn="just"/>
            <a:endParaRPr lang="es-MX" dirty="0"/>
          </a:p>
          <a:p>
            <a:pPr marL="0" indent="0">
              <a:buNone/>
            </a:pPr>
            <a:endParaRPr lang="es-MX" dirty="0"/>
          </a:p>
        </p:txBody>
      </p:sp>
    </p:spTree>
    <p:extLst>
      <p:ext uri="{BB962C8B-B14F-4D97-AF65-F5344CB8AC3E}">
        <p14:creationId xmlns:p14="http://schemas.microsoft.com/office/powerpoint/2010/main" val="382341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511329-6B9B-B543-AD1E-A8065C0B04A3}"/>
              </a:ext>
            </a:extLst>
          </p:cNvPr>
          <p:cNvSpPr>
            <a:spLocks noGrp="1"/>
          </p:cNvSpPr>
          <p:nvPr>
            <p:ph type="title"/>
          </p:nvPr>
        </p:nvSpPr>
        <p:spPr/>
        <p:txBody>
          <a:bodyPr/>
          <a:lstStyle/>
          <a:p>
            <a:r>
              <a:rPr lang="es-MX" dirty="0"/>
              <a:t>Feature selection</a:t>
            </a:r>
          </a:p>
        </p:txBody>
      </p:sp>
      <p:pic>
        <p:nvPicPr>
          <p:cNvPr id="1025" name="Picture 1" descr="page3image30579200">
            <a:extLst>
              <a:ext uri="{FF2B5EF4-FFF2-40B4-BE49-F238E27FC236}">
                <a16:creationId xmlns:a16="http://schemas.microsoft.com/office/drawing/2014/main" id="{EE7BD264-1FAD-664D-B4F6-63686082F2A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91062" y="1497463"/>
            <a:ext cx="8171887" cy="193153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page3image30577120">
            <a:extLst>
              <a:ext uri="{FF2B5EF4-FFF2-40B4-BE49-F238E27FC236}">
                <a16:creationId xmlns:a16="http://schemas.microsoft.com/office/drawing/2014/main" id="{19BFE915-D012-C442-A6E4-7C3DDFCD33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441" y="3700363"/>
            <a:ext cx="7677093" cy="2396920"/>
          </a:xfrm>
          <a:prstGeom prst="rect">
            <a:avLst/>
          </a:prstGeom>
          <a:noFill/>
          <a:extLst>
            <a:ext uri="{909E8E84-426E-40DD-AFC4-6F175D3DCCD1}">
              <a14:hiddenFill xmlns:a14="http://schemas.microsoft.com/office/drawing/2010/main">
                <a:solidFill>
                  <a:srgbClr val="FFFFFF"/>
                </a:solidFill>
              </a14:hiddenFill>
            </a:ext>
          </a:extLst>
        </p:spPr>
      </p:pic>
      <p:sp>
        <p:nvSpPr>
          <p:cNvPr id="4" name="Rectángulo 3">
            <a:extLst>
              <a:ext uri="{FF2B5EF4-FFF2-40B4-BE49-F238E27FC236}">
                <a16:creationId xmlns:a16="http://schemas.microsoft.com/office/drawing/2014/main" id="{2C1CB6CA-EAC3-0140-8754-4CEAB3A6F03A}"/>
              </a:ext>
            </a:extLst>
          </p:cNvPr>
          <p:cNvSpPr/>
          <p:nvPr/>
        </p:nvSpPr>
        <p:spPr>
          <a:xfrm>
            <a:off x="7724633" y="1569493"/>
            <a:ext cx="1514901" cy="1859507"/>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7" name="Rectángulo 6">
            <a:extLst>
              <a:ext uri="{FF2B5EF4-FFF2-40B4-BE49-F238E27FC236}">
                <a16:creationId xmlns:a16="http://schemas.microsoft.com/office/drawing/2014/main" id="{862B787D-B863-4149-A150-5D040698B19D}"/>
              </a:ext>
            </a:extLst>
          </p:cNvPr>
          <p:cNvSpPr/>
          <p:nvPr/>
        </p:nvSpPr>
        <p:spPr>
          <a:xfrm>
            <a:off x="8066724" y="3700363"/>
            <a:ext cx="1196225" cy="2396920"/>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s-MX"/>
          </a:p>
        </p:txBody>
      </p:sp>
      <p:sp>
        <p:nvSpPr>
          <p:cNvPr id="5" name="Flecha curvada hacia la izquierda 4">
            <a:extLst>
              <a:ext uri="{FF2B5EF4-FFF2-40B4-BE49-F238E27FC236}">
                <a16:creationId xmlns:a16="http://schemas.microsoft.com/office/drawing/2014/main" id="{0D77C7C0-13AD-314A-A172-5F2468A982DE}"/>
              </a:ext>
            </a:extLst>
          </p:cNvPr>
          <p:cNvSpPr/>
          <p:nvPr/>
        </p:nvSpPr>
        <p:spPr>
          <a:xfrm>
            <a:off x="9580728" y="2579427"/>
            <a:ext cx="1009935" cy="1859507"/>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tx1"/>
              </a:solidFill>
            </a:endParaRPr>
          </a:p>
        </p:txBody>
      </p:sp>
    </p:spTree>
    <p:extLst>
      <p:ext uri="{BB962C8B-B14F-4D97-AF65-F5344CB8AC3E}">
        <p14:creationId xmlns:p14="http://schemas.microsoft.com/office/powerpoint/2010/main" val="1552601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D70BD6F-ED9F-3344-9FE3-6EC27DE0270E}"/>
              </a:ext>
            </a:extLst>
          </p:cNvPr>
          <p:cNvSpPr>
            <a:spLocks noGrp="1"/>
          </p:cNvSpPr>
          <p:nvPr>
            <p:ph type="title"/>
          </p:nvPr>
        </p:nvSpPr>
        <p:spPr/>
        <p:txBody>
          <a:bodyPr/>
          <a:lstStyle/>
          <a:p>
            <a:r>
              <a:rPr lang="es-MX" dirty="0"/>
              <a:t>Exploratory data analysis</a:t>
            </a:r>
          </a:p>
        </p:txBody>
      </p:sp>
      <p:sp>
        <p:nvSpPr>
          <p:cNvPr id="3" name="Marcador de contenido 2">
            <a:extLst>
              <a:ext uri="{FF2B5EF4-FFF2-40B4-BE49-F238E27FC236}">
                <a16:creationId xmlns:a16="http://schemas.microsoft.com/office/drawing/2014/main" id="{BD18A2E4-EDBE-AE45-9AB5-3351B3A28199}"/>
              </a:ext>
            </a:extLst>
          </p:cNvPr>
          <p:cNvSpPr>
            <a:spLocks noGrp="1"/>
          </p:cNvSpPr>
          <p:nvPr>
            <p:ph idx="1"/>
          </p:nvPr>
        </p:nvSpPr>
        <p:spPr>
          <a:xfrm>
            <a:off x="838201" y="1825625"/>
            <a:ext cx="3860800" cy="4206685"/>
          </a:xfrm>
        </p:spPr>
        <p:txBody>
          <a:bodyPr>
            <a:normAutofit/>
          </a:bodyPr>
          <a:lstStyle/>
          <a:p>
            <a:r>
              <a:rPr lang="es-MX" sz="2400" dirty="0"/>
              <a:t>Considering the most popular neighborhoods, we will begin to graph these within Mexico City. Remember that geographical coordinate of CDMX are 19.4326296, - 99.1331785. </a:t>
            </a:r>
          </a:p>
          <a:p>
            <a:pPr marL="0" indent="0">
              <a:buNone/>
            </a:pPr>
            <a:endParaRPr lang="es-MX" sz="2400" dirty="0"/>
          </a:p>
        </p:txBody>
      </p:sp>
      <p:pic>
        <p:nvPicPr>
          <p:cNvPr id="2049" name="Picture 1" descr="page3image30578368">
            <a:extLst>
              <a:ext uri="{FF2B5EF4-FFF2-40B4-BE49-F238E27FC236}">
                <a16:creationId xmlns:a16="http://schemas.microsoft.com/office/drawing/2014/main" id="{19CCE337-2765-B641-81ED-EB941C0F6F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1800" y="676275"/>
            <a:ext cx="3530600" cy="22987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page4image30584400">
            <a:extLst>
              <a:ext uri="{FF2B5EF4-FFF2-40B4-BE49-F238E27FC236}">
                <a16:creationId xmlns:a16="http://schemas.microsoft.com/office/drawing/2014/main" id="{CA7C3487-3215-2F45-9B5E-CB8632744F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40400" y="3151189"/>
            <a:ext cx="5613400" cy="332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6129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5F87790-E6A2-5248-AA94-28F949F1B9ED}"/>
              </a:ext>
            </a:extLst>
          </p:cNvPr>
          <p:cNvSpPr>
            <a:spLocks noGrp="1"/>
          </p:cNvSpPr>
          <p:nvPr>
            <p:ph idx="1"/>
          </p:nvPr>
        </p:nvSpPr>
        <p:spPr>
          <a:xfrm>
            <a:off x="838200" y="441961"/>
            <a:ext cx="10546080" cy="2606040"/>
          </a:xfrm>
        </p:spPr>
        <p:txBody>
          <a:bodyPr>
            <a:normAutofit/>
          </a:bodyPr>
          <a:lstStyle/>
          <a:p>
            <a:r>
              <a:rPr lang="es-MX" sz="2400" dirty="0"/>
              <a:t>Let's concentrate on one of the "delegaciones" where the most popular "colonias" are located: Cuauhtemoc This is one of the "delegations" famous for different factors, however as it is popualr it is certain that there will be a greater amount of population. Below we can see the result only of the "colonias" within the Cuauhtemoc delegation. </a:t>
            </a:r>
          </a:p>
          <a:p>
            <a:pPr marL="0" indent="0">
              <a:buNone/>
            </a:pPr>
            <a:endParaRPr lang="es-MX" dirty="0"/>
          </a:p>
        </p:txBody>
      </p:sp>
      <p:pic>
        <p:nvPicPr>
          <p:cNvPr id="4" name="Imagen 3">
            <a:extLst>
              <a:ext uri="{FF2B5EF4-FFF2-40B4-BE49-F238E27FC236}">
                <a16:creationId xmlns:a16="http://schemas.microsoft.com/office/drawing/2014/main" id="{9E18E530-5F5B-944D-A2DD-5F9EEB816C67}"/>
              </a:ext>
            </a:extLst>
          </p:cNvPr>
          <p:cNvPicPr>
            <a:picLocks noChangeAspect="1"/>
          </p:cNvPicPr>
          <p:nvPr/>
        </p:nvPicPr>
        <p:blipFill>
          <a:blip r:embed="rId2"/>
          <a:stretch>
            <a:fillRect/>
          </a:stretch>
        </p:blipFill>
        <p:spPr>
          <a:xfrm>
            <a:off x="1288386" y="2731902"/>
            <a:ext cx="2463800" cy="3302000"/>
          </a:xfrm>
          <a:prstGeom prst="rect">
            <a:avLst/>
          </a:prstGeom>
        </p:spPr>
      </p:pic>
      <p:pic>
        <p:nvPicPr>
          <p:cNvPr id="3073" name="Picture 1" descr="page4image30577744">
            <a:extLst>
              <a:ext uri="{FF2B5EF4-FFF2-40B4-BE49-F238E27FC236}">
                <a16:creationId xmlns:a16="http://schemas.microsoft.com/office/drawing/2014/main" id="{3F465C04-45D8-A348-A111-E723A140ED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99146" y="2706502"/>
            <a:ext cx="5613400" cy="3327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0505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155D2A-BC8C-3643-8150-FECB75D2C206}"/>
              </a:ext>
            </a:extLst>
          </p:cNvPr>
          <p:cNvSpPr>
            <a:spLocks noGrp="1"/>
          </p:cNvSpPr>
          <p:nvPr>
            <p:ph type="title"/>
          </p:nvPr>
        </p:nvSpPr>
        <p:spPr/>
        <p:txBody>
          <a:bodyPr/>
          <a:lstStyle/>
          <a:p>
            <a:r>
              <a:rPr lang="es-MX" dirty="0"/>
              <a:t>Analysis</a:t>
            </a:r>
          </a:p>
        </p:txBody>
      </p:sp>
      <p:sp>
        <p:nvSpPr>
          <p:cNvPr id="3" name="Marcador de contenido 2">
            <a:extLst>
              <a:ext uri="{FF2B5EF4-FFF2-40B4-BE49-F238E27FC236}">
                <a16:creationId xmlns:a16="http://schemas.microsoft.com/office/drawing/2014/main" id="{EE0B14F8-0D2E-2142-9056-684BEF049F85}"/>
              </a:ext>
            </a:extLst>
          </p:cNvPr>
          <p:cNvSpPr>
            <a:spLocks noGrp="1"/>
          </p:cNvSpPr>
          <p:nvPr>
            <p:ph idx="1"/>
          </p:nvPr>
        </p:nvSpPr>
        <p:spPr>
          <a:xfrm>
            <a:off x="838200" y="1825625"/>
            <a:ext cx="3931920" cy="4041775"/>
          </a:xfrm>
        </p:spPr>
        <p:txBody>
          <a:bodyPr>
            <a:normAutofit/>
          </a:bodyPr>
          <a:lstStyle/>
          <a:p>
            <a:r>
              <a:rPr lang="es-MX" sz="2400" dirty="0"/>
              <a:t>Analyzing the result of cluster 1, we can see that if we wanted to open a new taco place in this geographical area, we would have enough competition. </a:t>
            </a:r>
          </a:p>
          <a:p>
            <a:endParaRPr lang="es-MX" sz="2400" dirty="0"/>
          </a:p>
        </p:txBody>
      </p:sp>
      <p:pic>
        <p:nvPicPr>
          <p:cNvPr id="4097" name="Picture 1" descr="page6image30685824">
            <a:extLst>
              <a:ext uri="{FF2B5EF4-FFF2-40B4-BE49-F238E27FC236}">
                <a16:creationId xmlns:a16="http://schemas.microsoft.com/office/drawing/2014/main" id="{B0090E9C-8DD4-9743-B862-85EDE6B647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5298" y="1825625"/>
            <a:ext cx="5613400" cy="3289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56858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9284FCE-83D8-DC4B-8FF0-94621C077B25}"/>
              </a:ext>
            </a:extLst>
          </p:cNvPr>
          <p:cNvSpPr>
            <a:spLocks noGrp="1"/>
          </p:cNvSpPr>
          <p:nvPr>
            <p:ph type="title"/>
          </p:nvPr>
        </p:nvSpPr>
        <p:spPr/>
        <p:txBody>
          <a:bodyPr/>
          <a:lstStyle/>
          <a:p>
            <a:r>
              <a:rPr lang="es-MX" dirty="0"/>
              <a:t>More Analysis</a:t>
            </a:r>
          </a:p>
        </p:txBody>
      </p:sp>
      <p:sp>
        <p:nvSpPr>
          <p:cNvPr id="6" name="Marcador de contenido 2">
            <a:extLst>
              <a:ext uri="{FF2B5EF4-FFF2-40B4-BE49-F238E27FC236}">
                <a16:creationId xmlns:a16="http://schemas.microsoft.com/office/drawing/2014/main" id="{F138B3D9-DAA7-364B-AFAD-7E5F71297C0B}"/>
              </a:ext>
            </a:extLst>
          </p:cNvPr>
          <p:cNvSpPr>
            <a:spLocks noGrp="1"/>
          </p:cNvSpPr>
          <p:nvPr>
            <p:ph idx="1"/>
          </p:nvPr>
        </p:nvSpPr>
        <p:spPr>
          <a:xfrm>
            <a:off x="838200" y="5155075"/>
            <a:ext cx="4648201" cy="1232077"/>
          </a:xfrm>
        </p:spPr>
        <p:txBody>
          <a:bodyPr>
            <a:normAutofit/>
          </a:bodyPr>
          <a:lstStyle/>
          <a:p>
            <a:r>
              <a:rPr lang="es-MX" dirty="0"/>
              <a:t>This image is the map with the results of clustering k = 5 in Coyoacan. </a:t>
            </a:r>
            <a:endParaRPr lang="es-MX" sz="2400" dirty="0"/>
          </a:p>
          <a:p>
            <a:endParaRPr lang="es-MX" sz="2400" dirty="0"/>
          </a:p>
        </p:txBody>
      </p:sp>
      <p:pic>
        <p:nvPicPr>
          <p:cNvPr id="5121" name="Picture 1" descr="page8image30760048">
            <a:extLst>
              <a:ext uri="{FF2B5EF4-FFF2-40B4-BE49-F238E27FC236}">
                <a16:creationId xmlns:a16="http://schemas.microsoft.com/office/drawing/2014/main" id="{6B1AAEAA-837C-C547-85CC-9A5C5804E7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7343" y="1702925"/>
            <a:ext cx="5408657" cy="3181563"/>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page9image30753392">
            <a:extLst>
              <a:ext uri="{FF2B5EF4-FFF2-40B4-BE49-F238E27FC236}">
                <a16:creationId xmlns:a16="http://schemas.microsoft.com/office/drawing/2014/main" id="{D7A27C9F-DF44-7943-827F-36C697BB31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8096" y="1702925"/>
            <a:ext cx="5408657" cy="3193800"/>
          </a:xfrm>
          <a:prstGeom prst="rect">
            <a:avLst/>
          </a:prstGeom>
          <a:noFill/>
          <a:extLst>
            <a:ext uri="{909E8E84-426E-40DD-AFC4-6F175D3DCCD1}">
              <a14:hiddenFill xmlns:a14="http://schemas.microsoft.com/office/drawing/2010/main">
                <a:solidFill>
                  <a:srgbClr val="FFFFFF"/>
                </a:solidFill>
              </a14:hiddenFill>
            </a:ext>
          </a:extLst>
        </p:spPr>
      </p:pic>
      <p:sp>
        <p:nvSpPr>
          <p:cNvPr id="7" name="Marcador de contenido 2">
            <a:extLst>
              <a:ext uri="{FF2B5EF4-FFF2-40B4-BE49-F238E27FC236}">
                <a16:creationId xmlns:a16="http://schemas.microsoft.com/office/drawing/2014/main" id="{DC9C42DB-88A4-304C-95E9-41C2F1756957}"/>
              </a:ext>
            </a:extLst>
          </p:cNvPr>
          <p:cNvSpPr txBox="1">
            <a:spLocks/>
          </p:cNvSpPr>
          <p:nvPr/>
        </p:nvSpPr>
        <p:spPr>
          <a:xfrm>
            <a:off x="6428096" y="5260798"/>
            <a:ext cx="4648201" cy="1232077"/>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s-MX" dirty="0"/>
              <a:t>This image is the map with the results of clustering k = 5 in Miguel Hidalgo. </a:t>
            </a:r>
            <a:endParaRPr lang="es-MX" sz="2400" dirty="0"/>
          </a:p>
          <a:p>
            <a:endParaRPr lang="es-MX" sz="2400" dirty="0"/>
          </a:p>
        </p:txBody>
      </p:sp>
    </p:spTree>
    <p:extLst>
      <p:ext uri="{BB962C8B-B14F-4D97-AF65-F5344CB8AC3E}">
        <p14:creationId xmlns:p14="http://schemas.microsoft.com/office/powerpoint/2010/main" val="1957398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F9DF20-A794-E441-8B4D-3340A1CBE348}"/>
              </a:ext>
            </a:extLst>
          </p:cNvPr>
          <p:cNvSpPr>
            <a:spLocks noGrp="1"/>
          </p:cNvSpPr>
          <p:nvPr>
            <p:ph type="title"/>
          </p:nvPr>
        </p:nvSpPr>
        <p:spPr/>
        <p:txBody>
          <a:bodyPr/>
          <a:lstStyle/>
          <a:p>
            <a:r>
              <a:rPr lang="es-MX" dirty="0"/>
              <a:t>Conclusion and future decisions</a:t>
            </a:r>
          </a:p>
        </p:txBody>
      </p:sp>
      <p:sp>
        <p:nvSpPr>
          <p:cNvPr id="3" name="Marcador de contenido 2">
            <a:extLst>
              <a:ext uri="{FF2B5EF4-FFF2-40B4-BE49-F238E27FC236}">
                <a16:creationId xmlns:a16="http://schemas.microsoft.com/office/drawing/2014/main" id="{17AC0850-3D12-8444-9F02-E915CB940B19}"/>
              </a:ext>
            </a:extLst>
          </p:cNvPr>
          <p:cNvSpPr>
            <a:spLocks noGrp="1"/>
          </p:cNvSpPr>
          <p:nvPr>
            <p:ph idx="1"/>
          </p:nvPr>
        </p:nvSpPr>
        <p:spPr>
          <a:xfrm>
            <a:off x="838200" y="1825625"/>
            <a:ext cx="10721454" cy="1818327"/>
          </a:xfrm>
        </p:spPr>
        <p:txBody>
          <a:bodyPr>
            <a:normAutofit/>
          </a:bodyPr>
          <a:lstStyle/>
          <a:p>
            <a:pPr algn="just"/>
            <a:r>
              <a:rPr lang="es-MX" dirty="0"/>
              <a:t>We can determine that the neighborhoods where there is no nearby 'taco' place would be in the POLANCO neighborhood of the 'delegation' Miguel Hidalgo, the second option would be SAN ANGEL of the 'delegation' COYOACAN, and an option where we apparently do not have almost no competition would be in practically the entire CUAJIMALPA 'delegation'. </a:t>
            </a:r>
          </a:p>
          <a:p>
            <a:pPr algn="just"/>
            <a:endParaRPr lang="es-MX" dirty="0"/>
          </a:p>
        </p:txBody>
      </p:sp>
      <p:sp>
        <p:nvSpPr>
          <p:cNvPr id="5" name="Marcador de contenido 2">
            <a:extLst>
              <a:ext uri="{FF2B5EF4-FFF2-40B4-BE49-F238E27FC236}">
                <a16:creationId xmlns:a16="http://schemas.microsoft.com/office/drawing/2014/main" id="{4C7B32B7-A882-324D-B4B8-7D20EB285BE9}"/>
              </a:ext>
            </a:extLst>
          </p:cNvPr>
          <p:cNvSpPr txBox="1">
            <a:spLocks/>
          </p:cNvSpPr>
          <p:nvPr/>
        </p:nvSpPr>
        <p:spPr>
          <a:xfrm>
            <a:off x="838200" y="3429000"/>
            <a:ext cx="10721454" cy="1818327"/>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s-MX" dirty="0"/>
              <a:t>Consider population in neighborhoods</a:t>
            </a:r>
          </a:p>
          <a:p>
            <a:r>
              <a:rPr lang="es-MX" dirty="0"/>
              <a:t>Consider crime levels in neighborhoods</a:t>
            </a:r>
          </a:p>
          <a:p>
            <a:r>
              <a:rPr lang="es-MX" dirty="0"/>
              <a:t>Consider socioeconomic status by neighborhood</a:t>
            </a:r>
          </a:p>
        </p:txBody>
      </p:sp>
    </p:spTree>
    <p:extLst>
      <p:ext uri="{BB962C8B-B14F-4D97-AF65-F5344CB8AC3E}">
        <p14:creationId xmlns:p14="http://schemas.microsoft.com/office/powerpoint/2010/main" val="880621856"/>
      </p:ext>
    </p:extLst>
  </p:cSld>
  <p:clrMapOvr>
    <a:masterClrMapping/>
  </p:clrMapOvr>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{8BDB9435-A662-6F4D-85F4-754820BE779A}tf10001060</Template>
  <TotalTime>42</TotalTime>
  <Words>526</Words>
  <Application>Microsoft Macintosh PowerPoint</Application>
  <PresentationFormat>Panorámica</PresentationFormat>
  <Paragraphs>26</Paragraphs>
  <Slides>9</Slides>
  <Notes>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9</vt:i4>
      </vt:variant>
    </vt:vector>
  </HeadingPairs>
  <TitlesOfParts>
    <vt:vector size="14" baseType="lpstr">
      <vt:lpstr>Arial</vt:lpstr>
      <vt:lpstr>Calibri</vt:lpstr>
      <vt:lpstr>Trebuchet MS</vt:lpstr>
      <vt:lpstr>Wingdings 3</vt:lpstr>
      <vt:lpstr>Faceta</vt:lpstr>
      <vt:lpstr>New Taco Place in CDMX  </vt:lpstr>
      <vt:lpstr>Introduction</vt:lpstr>
      <vt:lpstr>Data acquisition and cleaning</vt:lpstr>
      <vt:lpstr>Feature selection</vt:lpstr>
      <vt:lpstr>Exploratory data analysis</vt:lpstr>
      <vt:lpstr>Presentación de PowerPoint</vt:lpstr>
      <vt:lpstr>Analysis</vt:lpstr>
      <vt:lpstr>More Analysis</vt:lpstr>
      <vt:lpstr>Conclusion and future decisions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Taco Place in CDMX  </dc:title>
  <dc:creator>Angelica Mtz</dc:creator>
  <cp:lastModifiedBy>Angelica Mtz</cp:lastModifiedBy>
  <cp:revision>3</cp:revision>
  <dcterms:created xsi:type="dcterms:W3CDTF">2020-05-24T00:55:08Z</dcterms:created>
  <dcterms:modified xsi:type="dcterms:W3CDTF">2020-05-24T01:37:43Z</dcterms:modified>
</cp:coreProperties>
</file>

<file path=docProps/thumbnail.jpeg>
</file>